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notesMasterIdLst>
    <p:notesMasterId r:id="rId10"/>
  </p:notesMasterIdLst>
  <p:handoutMasterIdLst>
    <p:handoutMasterId r:id="rId11"/>
  </p:handoutMasterIdLst>
  <p:sldIdLst>
    <p:sldId id="354" r:id="rId2"/>
    <p:sldId id="350" r:id="rId3"/>
    <p:sldId id="341" r:id="rId4"/>
    <p:sldId id="356" r:id="rId5"/>
    <p:sldId id="344" r:id="rId6"/>
    <p:sldId id="357" r:id="rId7"/>
    <p:sldId id="291" r:id="rId8"/>
    <p:sldId id="353" r:id="rId9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66"/>
    <a:srgbClr val="FF99FF"/>
    <a:srgbClr val="9AB18D"/>
    <a:srgbClr val="9966FF"/>
    <a:srgbClr val="969696"/>
    <a:srgbClr val="4D4D4D"/>
    <a:srgbClr val="EA6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71" autoAdjust="0"/>
  </p:normalViewPr>
  <p:slideViewPr>
    <p:cSldViewPr>
      <p:cViewPr varScale="1">
        <p:scale>
          <a:sx n="68" d="100"/>
          <a:sy n="68" d="100"/>
        </p:scale>
        <p:origin x="72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84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71E61F-52FC-4E31-9297-5902ED7EF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6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763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421188"/>
            <a:ext cx="5100638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130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763" y="8843963"/>
            <a:ext cx="30130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01ADAD8-A54A-4DBD-A685-A0ED1196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10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ADAD8-A54A-4DBD-A685-A0ED119658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7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6FE8-A629-4BBF-99FC-C976508198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5417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A4EF3-0567-4B3E-A1C3-DAFD0DD9E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3531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A4EF3-0567-4B3E-A1C3-DAFD0DD9E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5856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A4EF3-0567-4B3E-A1C3-DAFD0DD9E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58666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A4EF3-0567-4B3E-A1C3-DAFD0DD9E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882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A4EF3-0567-4B3E-A1C3-DAFD0DD9E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8417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A4EF3-0567-4B3E-A1C3-DAFD0DD9E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521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4834A-D062-4AC4-B948-3C24708EF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05576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88D22-07AF-41EF-99D1-EF9F0F94C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86287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8DCD-8F0E-4155-A452-CBBA3AB71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09433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70F9-8E07-4380-9D2A-3A4DFF776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60920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0C9EB-C7BC-40C8-B08C-C4D1246BA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44803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7ED28-3CCD-441C-A27F-ADA8ED5AE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62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33580-BDAE-44B9-9901-7F351C1013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9049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F2316-8B64-438E-A120-A06D44EDFA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6985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FC560-4925-47D4-82A3-F0A095F702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95295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6BB0-EBEB-447B-BF42-F8CC763AC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207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9182D-1392-48CC-BF78-D494232206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83685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5E4D2-D554-43DC-822B-F0FD1D661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04995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BA4EF3-0567-4B3E-A1C3-DAFD0DD9E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2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  <p:sldLayoutId id="2147484155" r:id="rId17"/>
    <p:sldLayoutId id="2147484156" r:id="rId18"/>
    <p:sldLayoutId id="2147484157" r:id="rId19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19600"/>
            <a:ext cx="8305800" cy="838200"/>
          </a:xfrm>
        </p:spPr>
        <p:txBody>
          <a:bodyPr/>
          <a:lstStyle/>
          <a:p>
            <a:pPr algn="ctr"/>
            <a:r>
              <a:rPr lang="sr-Cyrl-RS" dirty="0"/>
              <a:t>ПОЖАРЕВАЧКА ГИМНАЗИЈА</a:t>
            </a:r>
            <a:br>
              <a:rPr lang="sr-Cyrl-RS" dirty="0"/>
            </a:br>
            <a:r>
              <a:rPr lang="sr-Cyrl-RS" dirty="0"/>
              <a:t>- </a:t>
            </a:r>
            <a:r>
              <a:rPr lang="sr-Cyrl-RS" sz="2800" dirty="0"/>
              <a:t>твој</a:t>
            </a:r>
            <a:r>
              <a:rPr lang="sr-Cyrl-RS" dirty="0"/>
              <a:t> </a:t>
            </a:r>
            <a:r>
              <a:rPr lang="sr-Cyrl-RS" sz="2800" dirty="0"/>
              <a:t>избор за даљи образовни пут -</a:t>
            </a:r>
            <a:br>
              <a:rPr lang="sr-Cyrl-RS" sz="2800" dirty="0"/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0C16A-321E-4401-841F-6FD80028F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0581"/>
            <a:ext cx="5607770" cy="37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8287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82031" y="3048000"/>
            <a:ext cx="6042973" cy="2014538"/>
          </a:xfrm>
        </p:spPr>
        <p:txBody>
          <a:bodyPr>
            <a:normAutofit/>
          </a:bodyPr>
          <a:lstStyle/>
          <a:p>
            <a:pPr marL="137160" indent="0" algn="ctr" eaLnBrk="1" hangingPunct="1">
              <a:buNone/>
              <a:defRPr/>
            </a:pPr>
            <a:r>
              <a:rPr lang="sr-Cyrl-CS" altLang="en-US" sz="2800" dirty="0"/>
              <a:t>Основана 24. септембра 1862.</a:t>
            </a:r>
          </a:p>
          <a:p>
            <a:pPr marL="137160" indent="0" algn="ctr" eaLnBrk="1" hangingPunct="1">
              <a:buNone/>
              <a:defRPr/>
            </a:pPr>
            <a:r>
              <a:rPr lang="sr-Cyrl-CS" altLang="en-US" sz="2800" dirty="0"/>
              <a:t>-15</a:t>
            </a:r>
            <a:r>
              <a:rPr lang="en-US" altLang="en-US" sz="2800" dirty="0"/>
              <a:t>9</a:t>
            </a:r>
            <a:r>
              <a:rPr lang="sr-Cyrl-CS" altLang="en-US" sz="2800" dirty="0"/>
              <a:t> ГОДИНА ТРАДИЦИЈЕ -     </a:t>
            </a:r>
            <a:br>
              <a:rPr lang="sr-Cyrl-CS" altLang="en-US" sz="2800" dirty="0"/>
            </a:br>
            <a:endParaRPr lang="sr-Cyrl-CS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1E438-4DDD-457A-B5CB-E878AC40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2666791" cy="66588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E7FD30-F7ED-45FC-9DD4-59AB92DFA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2" y="1293227"/>
            <a:ext cx="3200400" cy="218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3886200" y="1281504"/>
            <a:ext cx="486239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en-US" dirty="0">
                <a:latin typeface="+mj-lt"/>
              </a:rPr>
              <a:t>Постизање високих образовних резултата у школским постигнућима, на такмичењима  и у даљем школовању </a:t>
            </a:r>
            <a:br>
              <a:rPr lang="ru-RU" altLang="en-US" dirty="0">
                <a:latin typeface="+mj-lt"/>
              </a:rPr>
            </a:br>
            <a:r>
              <a:rPr lang="ru-RU" altLang="en-US" dirty="0">
                <a:latin typeface="+mj-lt"/>
              </a:rPr>
              <a:t>уз ојачавање структуре личности сваког ученика, развијање културних и традиционалних вредности.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92210" y="609600"/>
            <a:ext cx="3895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sr-Cyrl-RS" altLang="en-US" sz="2800" b="1" dirty="0">
                <a:latin typeface="+mn-lt"/>
              </a:rPr>
              <a:t>МИСИЈА ШКОЛЕ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361951" y="3812381"/>
            <a:ext cx="389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sr-Cyrl-RS" altLang="en-US" sz="2800" b="1" dirty="0">
                <a:latin typeface="+mn-lt"/>
              </a:rPr>
              <a:t>ВИЗИЈА ШКОЛЕ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886200" y="3822309"/>
            <a:ext cx="525779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en-US" dirty="0">
                <a:latin typeface="+mn-lt"/>
              </a:rPr>
              <a:t>Пожаревачка гимназија  школа у којој се: </a:t>
            </a:r>
            <a:br>
              <a:rPr lang="ru-RU" altLang="en-US" dirty="0">
                <a:latin typeface="+mn-lt"/>
              </a:rPr>
            </a:br>
            <a:r>
              <a:rPr lang="ru-RU" altLang="en-US" dirty="0">
                <a:latin typeface="+mn-lt"/>
              </a:rPr>
              <a:t>-Негује критичка мисао ученика; </a:t>
            </a:r>
            <a:br>
              <a:rPr lang="ru-RU" altLang="en-US" dirty="0">
                <a:latin typeface="+mn-lt"/>
              </a:rPr>
            </a:br>
            <a:r>
              <a:rPr lang="ru-RU" altLang="en-US" dirty="0">
                <a:latin typeface="+mn-lt"/>
              </a:rPr>
              <a:t>-Подстиче учење са разумевањем; </a:t>
            </a:r>
            <a:br>
              <a:rPr lang="ru-RU" altLang="en-US" dirty="0">
                <a:latin typeface="+mn-lt"/>
              </a:rPr>
            </a:br>
            <a:r>
              <a:rPr lang="ru-RU" altLang="en-US" dirty="0">
                <a:latin typeface="+mn-lt"/>
              </a:rPr>
              <a:t>-Посвећује пажња ученичким талентима и показаној даровитости; </a:t>
            </a:r>
            <a:br>
              <a:rPr lang="ru-RU" altLang="en-US" dirty="0">
                <a:latin typeface="+mn-lt"/>
              </a:rPr>
            </a:br>
            <a:r>
              <a:rPr lang="ru-RU" altLang="en-US" dirty="0">
                <a:latin typeface="+mn-lt"/>
              </a:rPr>
              <a:t>- Пружа подршка ученицима  да постану грађани света спремни да прихвате изазове и буду активни целожовотни ученици.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27C6911-0019-4392-B281-7BB12C2CB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77" y="2578472"/>
            <a:ext cx="1484781" cy="1951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69A8F9-9C62-4BED-9976-3FD46D1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184"/>
            <a:ext cx="8229600" cy="1143000"/>
          </a:xfrm>
        </p:spPr>
        <p:txBody>
          <a:bodyPr/>
          <a:lstStyle/>
          <a:p>
            <a:r>
              <a:rPr lang="sr-Cyrl-RS" dirty="0"/>
              <a:t>ШКОЛСКИ</a:t>
            </a:r>
            <a:r>
              <a:rPr lang="sr-Cyrl-R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dirty="0"/>
              <a:t>ПРОСТОР</a:t>
            </a:r>
            <a:r>
              <a:rPr lang="sr-Cyrl-R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DEE33BE0-FDCE-4DE8-BC85-12D7267ECF5A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CB85F-D337-4A56-B838-0AFF4C8D8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5" y="4588497"/>
            <a:ext cx="2390025" cy="1792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AE4F2-964F-43FA-B3E1-7DFAE8C84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82" y="4634905"/>
            <a:ext cx="2555436" cy="1820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9F9E78-DDD5-4BBC-B26F-87F32F48B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982" y="4634905"/>
            <a:ext cx="2427530" cy="18206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7BE0C1-AFC3-47AB-8FA3-C45184A9D070}"/>
              </a:ext>
            </a:extLst>
          </p:cNvPr>
          <p:cNvSpPr/>
          <p:nvPr/>
        </p:nvSpPr>
        <p:spPr>
          <a:xfrm>
            <a:off x="565141" y="6053305"/>
            <a:ext cx="7332312" cy="350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600" dirty="0"/>
              <a:t>Холови - Омиљена места ученика током малих одмора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E5C6A1-87CE-46DE-9AE7-B3DA53F46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1" y="637468"/>
            <a:ext cx="2180055" cy="1635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A33FC0-56D3-4149-B2B6-7CC2E6FD9FB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92" y="666125"/>
            <a:ext cx="2121147" cy="172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3D05DA-E946-42BE-B088-D1E6FF9FA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9547" y="757299"/>
            <a:ext cx="2145840" cy="16076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DC5F29-3C6C-499A-8CCA-99C6FDCDB2E8}"/>
              </a:ext>
            </a:extLst>
          </p:cNvPr>
          <p:cNvSpPr/>
          <p:nvPr/>
        </p:nvSpPr>
        <p:spPr>
          <a:xfrm>
            <a:off x="214021" y="2236801"/>
            <a:ext cx="8777579" cy="350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600" dirty="0"/>
              <a:t>Кабинети и учионице опремљени су удобним и функционалним намештајем</a:t>
            </a: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9C512C-C7F5-4E04-8D4B-2DE61601EE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74" y="2711405"/>
            <a:ext cx="2286264" cy="1714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BA48FD-D0E8-4B87-BAA7-8AAA219873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3288" y="2785572"/>
            <a:ext cx="2180434" cy="16399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16A150-5AD5-46DD-8853-19F46A666933}"/>
              </a:ext>
            </a:extLst>
          </p:cNvPr>
          <p:cNvSpPr/>
          <p:nvPr/>
        </p:nvSpPr>
        <p:spPr>
          <a:xfrm>
            <a:off x="0" y="4160752"/>
            <a:ext cx="8167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          Библиотек</a:t>
            </a:r>
            <a:r>
              <a:rPr lang="en-US" sz="1600" dirty="0"/>
              <a:t>a                             </a:t>
            </a:r>
            <a:r>
              <a:rPr lang="sr-Cyrl-RS" sz="1600" dirty="0"/>
              <a:t>    </a:t>
            </a:r>
            <a:r>
              <a:rPr lang="ru-RU" sz="1600" dirty="0"/>
              <a:t>Свечана сала </a:t>
            </a:r>
            <a:r>
              <a:rPr lang="en-US" sz="1600" dirty="0"/>
              <a:t>                  </a:t>
            </a:r>
            <a:r>
              <a:rPr lang="ru-RU" sz="1600" dirty="0"/>
              <a:t>Модерни тоалети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7349731"/>
      </p:ext>
    </p:extLst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7" descr="C:\Users\Korisnik123\Desktop\Foto dir\s3\Camera\20170422_082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44" y="706617"/>
            <a:ext cx="2368299" cy="17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539" y="152400"/>
            <a:ext cx="7951021" cy="88056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Cyrl-CS" altLang="en-US" dirty="0"/>
              <a:t>ВАННАСТАВНЕ АКТИВНОСТИ </a:t>
            </a:r>
            <a:r>
              <a:rPr lang="en-US" altLang="en-US" dirty="0"/>
              <a:t>      </a:t>
            </a:r>
            <a:r>
              <a:rPr lang="sr-Cyrl-CS" altLang="en-US" sz="3100" dirty="0"/>
              <a:t>многобројне</a:t>
            </a:r>
            <a:endParaRPr lang="en-US" altLang="en-US" sz="31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30575" y="1066801"/>
            <a:ext cx="3074988" cy="1327812"/>
          </a:xfrm>
        </p:spPr>
        <p:txBody>
          <a:bodyPr/>
          <a:lstStyle/>
          <a:p>
            <a:pPr eaLnBrk="1" hangingPunct="1"/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8" descr="C:\Users\Korisnik123\Desktop\Skolska 201617\Gimnazija Festival mladih 2017\DSC_0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03" y="2506071"/>
            <a:ext cx="2596317" cy="172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C:\Users\Korisnik123\Documents\Skolska 201718\HOR 2017\AnsamblPog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" y="4309874"/>
            <a:ext cx="6079049" cy="224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Korisnik123\Downloads\79902144_2639947379429430_854438735288415027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56" y="152400"/>
            <a:ext cx="1765253" cy="23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Korisnik123\Downloads\80262065_2652043788219789_528799370082202419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3372"/>
            <a:ext cx="3930203" cy="22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Korisnik123\Downloads\79847026_2637836146307220_3757181079224582144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43" y="4342424"/>
            <a:ext cx="3679825" cy="24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88" y="1329235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922D-1CE4-47DF-B114-3D09ED45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НАГРАДЕ</a:t>
            </a:r>
            <a:endParaRPr lang="en-US" dirty="0"/>
          </a:p>
        </p:txBody>
      </p:sp>
      <p:pic>
        <p:nvPicPr>
          <p:cNvPr id="7" name="Chart Placeholder 6">
            <a:extLst>
              <a:ext uri="{FF2B5EF4-FFF2-40B4-BE49-F238E27FC236}">
                <a16:creationId xmlns:a16="http://schemas.microsoft.com/office/drawing/2014/main" id="{E81BE031-273A-4B75-8342-3994315EAD26}"/>
              </a:ext>
            </a:extLst>
          </p:cNvPr>
          <p:cNvPicPr>
            <a:picLocks noGrp="1" noChangeAspect="1"/>
          </p:cNvPicPr>
          <p:nvPr>
            <p:ph type="chart" sz="half" idx="1"/>
          </p:nvPr>
        </p:nvPicPr>
        <p:blipFill>
          <a:blip r:embed="rId2"/>
          <a:stretch>
            <a:fillRect/>
          </a:stretch>
        </p:blipFill>
        <p:spPr>
          <a:xfrm>
            <a:off x="2572039" y="3287758"/>
            <a:ext cx="1920314" cy="2537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86A3A-E0C7-4474-9E28-C746BBE3B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46" y="3636276"/>
            <a:ext cx="2279892" cy="3099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59DA05-FA00-49FE-B1CD-B2A1E5C5F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523" y="1405234"/>
            <a:ext cx="2279892" cy="1740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38D64B-733A-42AC-BBA3-E0367B43E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379" y="2793946"/>
            <a:ext cx="2152736" cy="289423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03B71-0894-4C26-A476-35936BF8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C6F2F-1FE1-4E02-B651-96DD71768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13" y="1003632"/>
            <a:ext cx="2101959" cy="2931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9D414-4D3C-4125-8495-D6610928A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6" y="236508"/>
            <a:ext cx="1658830" cy="2362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2FB7E0-6DE5-416D-81E9-A349489799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46" y="3287758"/>
            <a:ext cx="2660528" cy="1898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844C8D-CCAD-4DDA-8E39-4B6653E1A4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6863" y="571882"/>
            <a:ext cx="2230304" cy="298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B3AF3A-0AF9-4D21-8140-11FE6C197F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7906" y="4893546"/>
            <a:ext cx="2559657" cy="17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46340"/>
      </p:ext>
    </p:extLst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60252" y="990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altLang="en-US" dirty="0"/>
              <a:t>СМЕРОВИ У ШКОЛСКОЈ 202</a:t>
            </a:r>
            <a:r>
              <a:rPr lang="en-US" altLang="en-US" dirty="0"/>
              <a:t>1</a:t>
            </a:r>
            <a:r>
              <a:rPr lang="sr-Cyrl-CS" altLang="en-US" dirty="0"/>
              <a:t>/2</a:t>
            </a:r>
            <a:r>
              <a:rPr lang="en-US" altLang="en-US" dirty="0"/>
              <a:t>2</a:t>
            </a:r>
            <a:r>
              <a:rPr lang="sr-Cyrl-CS" altLang="en-US" dirty="0"/>
              <a:t>.</a:t>
            </a:r>
            <a:endParaRPr lang="en-US" alt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133600"/>
            <a:ext cx="8763000" cy="3763963"/>
          </a:xfrm>
        </p:spPr>
        <p:txBody>
          <a:bodyPr/>
          <a:lstStyle/>
          <a:p>
            <a:pPr eaLnBrk="1" hangingPunct="1">
              <a:defRPr/>
            </a:pPr>
            <a:r>
              <a:rPr lang="sr-Cyrl-C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b="1" dirty="0"/>
              <a:t>ДРУШТВЕНО – ЈЕЗИЧКИ СМЕР		</a:t>
            </a:r>
            <a:r>
              <a:rPr lang="sr-Cyrl-CS" altLang="en-US" dirty="0"/>
              <a:t>	 	</a:t>
            </a:r>
            <a:r>
              <a:rPr lang="sr-Cyrl-CS" altLang="en-US" dirty="0">
                <a:latin typeface="Times New Roman" pitchFamily="18" charset="0"/>
                <a:cs typeface="Times New Roman" pitchFamily="18" charset="0"/>
              </a:rPr>
              <a:t>(90 ученика)</a:t>
            </a:r>
          </a:p>
          <a:p>
            <a:pPr marL="0" indent="0" eaLnBrk="1" hangingPunct="1">
              <a:buNone/>
              <a:defRPr/>
            </a:pPr>
            <a:endParaRPr lang="sr-Cyrl-C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sr-Cyrl-CS" altLang="en-US" b="1" dirty="0"/>
              <a:t>ПРИРОДНО – МАТЕМАТИЧКИ СМЕР</a:t>
            </a:r>
            <a:r>
              <a:rPr lang="sr-Cyrl-CS" altLang="en-US" dirty="0"/>
              <a:t>	  	</a:t>
            </a:r>
            <a:r>
              <a:rPr lang="sr-Cyrl-C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Cyrl-CS" altLang="en-US" dirty="0">
                <a:latin typeface="Times New Roman" pitchFamily="18" charset="0"/>
                <a:cs typeface="Times New Roman" pitchFamily="18" charset="0"/>
              </a:rPr>
              <a:t>0 ученика)</a:t>
            </a:r>
          </a:p>
          <a:p>
            <a:pPr marL="0" indent="0" eaLnBrk="1" hangingPunct="1">
              <a:buNone/>
              <a:defRPr/>
            </a:pPr>
            <a:endParaRPr lang="sr-Cyrl-C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b="1" dirty="0"/>
              <a:t>ОДЕЉЕЊЕ ЗА УЧЕНИКЕ СА </a:t>
            </a:r>
            <a:br>
              <a:rPr lang="ru-RU" altLang="en-US" b="1" dirty="0"/>
            </a:br>
            <a:r>
              <a:rPr lang="ru-RU" altLang="en-US" b="1" dirty="0"/>
              <a:t>ПОСЕБНИМ СПОСОБНОСТИМА </a:t>
            </a:r>
            <a:br>
              <a:rPr lang="ru-RU" altLang="en-US" b="1" dirty="0"/>
            </a:br>
            <a:r>
              <a:rPr lang="ru-RU" altLang="en-US" b="1" dirty="0"/>
              <a:t>ЗА РАЧУНАРСТВО И ИНФОРМАТИКУ     </a:t>
            </a:r>
            <a:r>
              <a:rPr lang="ru-RU" altLang="en-US" dirty="0"/>
              <a:t>	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(20 ученика)</a:t>
            </a:r>
            <a:endParaRPr lang="sr-Cyrl-CS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3788" y="2362200"/>
            <a:ext cx="8686800" cy="4191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altLang="en-US" b="1" dirty="0"/>
              <a:t>СРЕЋНО НА ПРИЈЕМНОМ И ЗАВРШНОМ ИСПИТУ!!!</a:t>
            </a:r>
            <a:endParaRPr lang="en-US" alt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F53AA-965F-498F-8BDD-8918B6F5A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808586"/>
            <a:ext cx="4114800" cy="274461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202</Words>
  <Application>Microsoft Office PowerPoint</Application>
  <PresentationFormat>On-screen Show (4:3)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Cambria</vt:lpstr>
      <vt:lpstr>Century Gothic</vt:lpstr>
      <vt:lpstr>Times New Roman</vt:lpstr>
      <vt:lpstr>Wingdings 3</vt:lpstr>
      <vt:lpstr>Ion</vt:lpstr>
      <vt:lpstr>ПОЖАРЕВАЧКА ГИМНАЗИЈА - твој избор за даљи образовни пут - </vt:lpstr>
      <vt:lpstr>PowerPoint Presentation</vt:lpstr>
      <vt:lpstr>PowerPoint Presentation</vt:lpstr>
      <vt:lpstr>ШКОЛСКИ ПРОСТОР </vt:lpstr>
      <vt:lpstr>ВАННАСТАВНЕ АКТИВНОСТИ       многобројне</vt:lpstr>
      <vt:lpstr>НАГРАДЕ</vt:lpstr>
      <vt:lpstr>СМЕРОВИ У ШКОЛСКОЈ 2021/22.</vt:lpstr>
      <vt:lpstr>СРЕЋНО НА ПРИЈЕМНОМ И ЗАВРШНОМ ИСПИТУ!!!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ПО МЕРИ УЧЕНИКА</dc:title>
  <dc:creator>Korisnik123</dc:creator>
  <cp:lastModifiedBy>Danijela Zukovski</cp:lastModifiedBy>
  <cp:revision>12</cp:revision>
  <cp:lastPrinted>2018-12-19T00:10:25Z</cp:lastPrinted>
  <dcterms:created xsi:type="dcterms:W3CDTF">2020-05-10T21:26:13Z</dcterms:created>
  <dcterms:modified xsi:type="dcterms:W3CDTF">2021-04-09T07:33:10Z</dcterms:modified>
  <cp:contentStatus/>
</cp:coreProperties>
</file>